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21" r:id="rId2"/>
    <p:sldId id="343" r:id="rId3"/>
    <p:sldId id="355" r:id="rId4"/>
    <p:sldId id="352" r:id="rId5"/>
    <p:sldId id="301" r:id="rId6"/>
    <p:sldId id="306" r:id="rId7"/>
    <p:sldId id="335" r:id="rId8"/>
    <p:sldId id="262" r:id="rId9"/>
    <p:sldId id="272" r:id="rId10"/>
    <p:sldId id="365" r:id="rId11"/>
    <p:sldId id="290" r:id="rId12"/>
    <p:sldId id="356" r:id="rId13"/>
    <p:sldId id="303" r:id="rId14"/>
    <p:sldId id="364" r:id="rId15"/>
    <p:sldId id="351" r:id="rId16"/>
    <p:sldId id="357" r:id="rId17"/>
    <p:sldId id="344" r:id="rId18"/>
    <p:sldId id="326" r:id="rId19"/>
    <p:sldId id="378" r:id="rId20"/>
    <p:sldId id="345" r:id="rId21"/>
    <p:sldId id="370" r:id="rId22"/>
    <p:sldId id="372" r:id="rId23"/>
    <p:sldId id="379" r:id="rId24"/>
    <p:sldId id="377" r:id="rId25"/>
    <p:sldId id="305" r:id="rId26"/>
    <p:sldId id="325" r:id="rId27"/>
    <p:sldId id="375" r:id="rId28"/>
    <p:sldId id="296" r:id="rId29"/>
  </p:sldIdLst>
  <p:sldSz cx="9144000" cy="6858000" type="screen4x3"/>
  <p:notesSz cx="6858000" cy="93138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324" y="-102"/>
      </p:cViewPr>
      <p:guideLst>
        <p:guide orient="horz" pos="2934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51BA9B8-7446-49A1-96B9-EC09427074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6726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7D32B1C-870F-44C3-A2F8-0BF811DB16C3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A79FA71-1DFD-4B8C-8FCC-792BBA0D5E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9249755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4D771C9-04EE-4344-8DBC-7709CE8BE2D0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E256C34-D189-44C7-A429-230AB7002128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2A2A03F-82F0-40C5-989B-C55578E90AF2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35C7058-293C-472F-A66F-4EC2DB28FE85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1D1663A-0509-4FEE-BB45-31C75FC8341C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DA1DF5A-B5D0-4121-A86F-1D9DC87F91C3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8F24E4F-632B-404D-9467-F7D4B1102D9A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C49EAC0-4FEC-4270-A5C0-9A5980C9A04A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8A84024-7FB3-49DB-80CB-95BB57176581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C98D362-3F65-4D71-8D94-6700600DDA73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9F73815-D3C4-4754-ADE7-B0DEC620819C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F786CB0-E22B-48F7-9A47-27045FEFF87F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9C5B693-D59F-4C54-9D9F-30D09B0E729A}" type="slidenum">
              <a:rPr lang="en-US" altLang="en-US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BC095-9B5E-4173-B326-27CF6B12048B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B5FCE-C7DD-44D7-AEF8-7720CDAAC9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17759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ECF63-AF39-4337-BB71-8F149E0DA0F9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3281F-B668-4AF6-965B-CA8FD60568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956927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156E7-597D-4E40-9EA9-DE74B221993B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A8B71-C87E-408E-B35A-219512914F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217350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77FF6-0447-4C81-9B9B-18E50373209D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94A07-A3F8-429A-B437-C6EAF89549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646721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0778D-8149-45D7-8C1F-D092B75B245F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84A6A-5586-43FF-9F64-6C8E3791BC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18183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CE39C-20E6-40D3-9FC4-ED2C45511AE2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10260-340F-4258-BA66-648A048A97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25880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B2A0B-2874-4C9E-8FFA-51031C620350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05A2B-F906-49B2-A79E-0B415D143F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532579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7AC3F-D4A8-43F4-99DF-2CB35E86C2AF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D8D86-D46B-4026-A1FC-7D8A04DE79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367749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B6201-3963-41E3-9D1A-6A16F401BD6E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980EB-7133-46AB-B8A5-DEA9D62BFF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896527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DC4AF-5FA4-4D8D-ACD5-D1D1FBF68AC6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B5E6B-C656-466F-BF67-6398D59D0E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856383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65217-0D52-4E65-8256-1F75A7FE6215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30779-3D46-4857-91A4-C72ED7710C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056178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FE1D8BA-CA3E-4EBF-A968-45E26116EE23}" type="datetimeFigureOut">
              <a:rPr lang="en-US" altLang="en-US"/>
              <a:pPr>
                <a:defRPr/>
              </a:pPr>
              <a:t>8/25/2017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7608C8D-A361-44E9-98EE-3465B47B64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St. Clare of Assisi</a:t>
            </a:r>
          </a:p>
        </p:txBody>
      </p:sp>
      <p:pic>
        <p:nvPicPr>
          <p:cNvPr id="2051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219200"/>
            <a:ext cx="6858000" cy="518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Clare’s Home Adjoined to</a:t>
            </a:r>
            <a:br>
              <a:rPr lang="en-US" altLang="en-US" sz="4000" smtClean="0">
                <a:latin typeface="Cambria" pitchFamily="18" charset="0"/>
              </a:rPr>
            </a:br>
            <a:r>
              <a:rPr lang="en-US" altLang="en-US" sz="4000" smtClean="0">
                <a:latin typeface="Cambria" pitchFamily="18" charset="0"/>
              </a:rPr>
              <a:t> the Cathedral of San Rufino</a:t>
            </a:r>
          </a:p>
        </p:txBody>
      </p:sp>
      <p:pic>
        <p:nvPicPr>
          <p:cNvPr id="7171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731963"/>
            <a:ext cx="6781800" cy="44402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Roman Ruins Beneath the </a:t>
            </a:r>
            <a:br>
              <a:rPr lang="en-US" altLang="en-US" sz="4000" smtClean="0">
                <a:latin typeface="Cambria" pitchFamily="18" charset="0"/>
              </a:rPr>
            </a:br>
            <a:r>
              <a:rPr lang="en-US" altLang="en-US" sz="4000" smtClean="0">
                <a:latin typeface="Cambria" pitchFamily="18" charset="0"/>
              </a:rPr>
              <a:t>Cathedral of San Rufino</a:t>
            </a:r>
          </a:p>
        </p:txBody>
      </p:sp>
      <p:pic>
        <p:nvPicPr>
          <p:cNvPr id="9219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3813" y="1905000"/>
            <a:ext cx="6478587" cy="43608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Cambria" panose="02040503050406030204" pitchFamily="18" charset="0"/>
                <a:ea typeface="+mj-ea"/>
              </a:rPr>
              <a:t>St. Francis Receives Clare </a:t>
            </a:r>
            <a:br>
              <a:rPr lang="en-US" dirty="0" smtClean="0">
                <a:latin typeface="Cambria" panose="02040503050406030204" pitchFamily="18" charset="0"/>
                <a:ea typeface="+mj-ea"/>
              </a:rPr>
            </a:br>
            <a:r>
              <a:rPr lang="en-US" dirty="0" smtClean="0">
                <a:latin typeface="Cambria" panose="02040503050406030204" pitchFamily="18" charset="0"/>
                <a:ea typeface="+mj-ea"/>
              </a:rPr>
              <a:t>at the Portiuncula</a:t>
            </a:r>
            <a:endParaRPr lang="en-US" dirty="0">
              <a:latin typeface="Cambria" panose="02040503050406030204" pitchFamily="18" charset="0"/>
              <a:ea typeface="+mj-ea"/>
            </a:endParaRPr>
          </a:p>
        </p:txBody>
      </p:sp>
      <p:pic>
        <p:nvPicPr>
          <p:cNvPr id="12291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1524000"/>
            <a:ext cx="3810000" cy="5105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Clare’s Hair from Tonsure</a:t>
            </a:r>
          </a:p>
        </p:txBody>
      </p:sp>
      <p:pic>
        <p:nvPicPr>
          <p:cNvPr id="13315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066800"/>
            <a:ext cx="67056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Path to Monastery of San Damiano</a:t>
            </a:r>
          </a:p>
        </p:txBody>
      </p:sp>
      <p:pic>
        <p:nvPicPr>
          <p:cNvPr id="17411" name="Content Placeholder 3" descr="path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333" b="8333"/>
          <a:stretch>
            <a:fillRect/>
          </a:stretch>
        </p:blipFill>
        <p:spPr>
          <a:xfrm>
            <a:off x="533400" y="1219200"/>
            <a:ext cx="8147050" cy="518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Monastery of San Damiano</a:t>
            </a:r>
          </a:p>
        </p:txBody>
      </p:sp>
      <p:pic>
        <p:nvPicPr>
          <p:cNvPr id="18435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219200"/>
            <a:ext cx="7315200" cy="508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Church of San Damiano</a:t>
            </a:r>
          </a:p>
        </p:txBody>
      </p:sp>
      <p:pic>
        <p:nvPicPr>
          <p:cNvPr id="19459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163638"/>
            <a:ext cx="7543800" cy="53990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Monastery Dormitory </a:t>
            </a:r>
          </a:p>
        </p:txBody>
      </p:sp>
      <p:pic>
        <p:nvPicPr>
          <p:cNvPr id="22531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047750"/>
            <a:ext cx="8001000" cy="5581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pPr eaLnBrk="1" hangingPunct="1"/>
            <a:r>
              <a:rPr lang="en-US" altLang="en-US" sz="3800" smtClean="0"/>
              <a:t>Clare and Her Sisters Mourning </a:t>
            </a:r>
            <a:br>
              <a:rPr lang="en-US" altLang="en-US" sz="3800" smtClean="0"/>
            </a:br>
            <a:r>
              <a:rPr lang="en-US" altLang="en-US" sz="3800" smtClean="0"/>
              <a:t>St. Francis’ Death</a:t>
            </a:r>
            <a:br>
              <a:rPr lang="en-US" altLang="en-US" sz="3800" smtClean="0"/>
            </a:br>
            <a:endParaRPr lang="en-US" altLang="en-US" sz="3800" smtClean="0"/>
          </a:p>
        </p:txBody>
      </p:sp>
      <p:pic>
        <p:nvPicPr>
          <p:cNvPr id="25603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613" y="1644650"/>
            <a:ext cx="7951787" cy="47545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“Blessed be God for Creating Me”</a:t>
            </a:r>
          </a:p>
        </p:txBody>
      </p:sp>
      <p:pic>
        <p:nvPicPr>
          <p:cNvPr id="26627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262063"/>
            <a:ext cx="7654925" cy="52149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Basilica di Santa Chiara</a:t>
            </a:r>
          </a:p>
        </p:txBody>
      </p:sp>
      <p:pic>
        <p:nvPicPr>
          <p:cNvPr id="29699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260475"/>
            <a:ext cx="6096000" cy="5445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Original San Damiano Cross</a:t>
            </a:r>
          </a:p>
        </p:txBody>
      </p:sp>
      <p:pic>
        <p:nvPicPr>
          <p:cNvPr id="30723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1066800"/>
            <a:ext cx="3754438" cy="56308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Tomb of St. Clare</a:t>
            </a:r>
          </a:p>
        </p:txBody>
      </p:sp>
      <p:pic>
        <p:nvPicPr>
          <p:cNvPr id="31747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625" y="1219200"/>
            <a:ext cx="7886700" cy="5257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Pope Francis at Tomb of St. Clare</a:t>
            </a:r>
          </a:p>
        </p:txBody>
      </p:sp>
      <p:pic>
        <p:nvPicPr>
          <p:cNvPr id="52227" name="Content Placeholder 2" descr="popefrancisatclare'stomb-1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400" b="840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St. Clare’s Remains</a:t>
            </a:r>
          </a:p>
        </p:txBody>
      </p:sp>
      <p:pic>
        <p:nvPicPr>
          <p:cNvPr id="32771" name="Content Placeholder 2" descr="clare'stomb-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391" b="1439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300" dirty="0" smtClean="0">
                <a:latin typeface="Cambria" panose="02040503050406030204" pitchFamily="18" charset="0"/>
                <a:ea typeface="+mj-ea"/>
              </a:rPr>
              <a:t>Cross</a:t>
            </a:r>
            <a:r>
              <a:rPr lang="en-US" sz="4800" dirty="0" smtClean="0">
                <a:latin typeface="Cambria" panose="02040503050406030204" pitchFamily="18" charset="0"/>
                <a:ea typeface="+mj-ea"/>
              </a:rPr>
              <a:t> </a:t>
            </a:r>
            <a:endParaRPr lang="en-US" sz="4800" dirty="0">
              <a:latin typeface="Cambria" panose="02040503050406030204" pitchFamily="18" charset="0"/>
              <a:ea typeface="+mj-ea"/>
            </a:endParaRPr>
          </a:p>
        </p:txBody>
      </p:sp>
      <p:pic>
        <p:nvPicPr>
          <p:cNvPr id="34819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1127125"/>
            <a:ext cx="3810000" cy="54800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The Privilege of Poverty</a:t>
            </a:r>
            <a:br>
              <a:rPr lang="en-US" altLang="en-US" sz="4000" smtClean="0">
                <a:latin typeface="Cambria" pitchFamily="18" charset="0"/>
              </a:rPr>
            </a:br>
            <a:r>
              <a:rPr lang="en-US" altLang="en-US" sz="4000" smtClean="0">
                <a:latin typeface="Cambria" pitchFamily="18" charset="0"/>
              </a:rPr>
              <a:t>Original Document</a:t>
            </a:r>
          </a:p>
        </p:txBody>
      </p:sp>
      <p:pic>
        <p:nvPicPr>
          <p:cNvPr id="36867" name="Picture 2" descr="C:\Users\Joanne\Pictures\Clare's Rul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524000"/>
            <a:ext cx="7543800" cy="50498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782762"/>
          </a:xfrm>
        </p:spPr>
        <p:txBody>
          <a:bodyPr/>
          <a:lstStyle/>
          <a:p>
            <a:r>
              <a:rPr lang="en-US" sz="4000" dirty="0" smtClean="0"/>
              <a:t>Love of the Poor Crucified Christ</a:t>
            </a:r>
            <a:br>
              <a:rPr lang="en-US" sz="4000" dirty="0" smtClean="0"/>
            </a:br>
            <a:r>
              <a:rPr lang="en-US" sz="4000" dirty="0" smtClean="0"/>
              <a:t>Clare Embodied the Beatitudes </a:t>
            </a:r>
            <a:br>
              <a:rPr lang="en-US" sz="4000" dirty="0" smtClean="0"/>
            </a:br>
            <a:r>
              <a:rPr lang="en-US" sz="4000" dirty="0" smtClean="0"/>
              <a:t>“View From the Bottom”</a:t>
            </a:r>
            <a:endParaRPr lang="en-US" sz="40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32" y="2438400"/>
            <a:ext cx="427486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438400"/>
            <a:ext cx="4419601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4800" smtClean="0">
                <a:latin typeface="Cambria" pitchFamily="18" charset="0"/>
              </a:rPr>
              <a:t>Conversion</a:t>
            </a:r>
          </a:p>
        </p:txBody>
      </p:sp>
      <p:pic>
        <p:nvPicPr>
          <p:cNvPr id="40963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990600"/>
            <a:ext cx="3914775" cy="5562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Clare’s New Way of Life</a:t>
            </a:r>
            <a:endParaRPr lang="en-US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95400"/>
            <a:ext cx="4267200" cy="541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73375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Reliquary of Francis and Clare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895350"/>
            <a:ext cx="75438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2933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Conversion – To Be Transformed Into </a:t>
            </a:r>
            <a:br>
              <a:rPr lang="en-US" sz="4000" dirty="0" smtClean="0"/>
            </a:br>
            <a:r>
              <a:rPr lang="en-US" sz="4000" dirty="0" smtClean="0"/>
              <a:t>The Image of the Poor Crucified Christ</a:t>
            </a:r>
            <a:endParaRPr lang="en-US" sz="4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800600" y="1600200"/>
            <a:ext cx="3276600" cy="4914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00200"/>
            <a:ext cx="3276600" cy="4914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latin typeface="Cambria" pitchFamily="18" charset="0"/>
              </a:rPr>
              <a:t>Charism</a:t>
            </a:r>
          </a:p>
        </p:txBody>
      </p:sp>
      <p:pic>
        <p:nvPicPr>
          <p:cNvPr id="43011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990600"/>
            <a:ext cx="8272463" cy="5638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066800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latin typeface="Cambria" pitchFamily="18" charset="0"/>
              </a:rPr>
              <a:t>The Porziuncola</a:t>
            </a:r>
            <a:br>
              <a:rPr lang="en-US" altLang="en-US" sz="4000" dirty="0" smtClean="0">
                <a:latin typeface="Cambria" pitchFamily="18" charset="0"/>
              </a:rPr>
            </a:br>
            <a:r>
              <a:rPr lang="en-US" altLang="en-US" sz="4000" dirty="0" smtClean="0">
                <a:latin typeface="Cambria" pitchFamily="18" charset="0"/>
              </a:rPr>
              <a:t>Poverty, Peace, Prayer</a:t>
            </a:r>
          </a:p>
        </p:txBody>
      </p:sp>
      <p:pic>
        <p:nvPicPr>
          <p:cNvPr id="49155" name="Content Placeholder 3" descr="church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361" b="6361"/>
          <a:stretch>
            <a:fillRect/>
          </a:stretch>
        </p:blipFill>
        <p:spPr>
          <a:xfrm>
            <a:off x="762001" y="1660524"/>
            <a:ext cx="7847336" cy="46787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atin typeface="Cambria" pitchFamily="18" charset="0"/>
              </a:rPr>
              <a:t>Co-Founders of Franciscanism</a:t>
            </a:r>
          </a:p>
        </p:txBody>
      </p:sp>
      <p:pic>
        <p:nvPicPr>
          <p:cNvPr id="48131" name="Picture 2" descr="C:\Users\Joanne\Pictures\St. Francis and St. Clare Gazing at Crucifix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1938" y="1200150"/>
            <a:ext cx="8653462" cy="54292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10600" cy="838200"/>
          </a:xfrm>
        </p:spPr>
        <p:txBody>
          <a:bodyPr/>
          <a:lstStyle/>
          <a:p>
            <a:r>
              <a:rPr lang="en-US" sz="4000" dirty="0" smtClean="0"/>
              <a:t>The Porziuncola</a:t>
            </a:r>
            <a:br>
              <a:rPr lang="en-US" sz="4000" dirty="0" smtClean="0"/>
            </a:br>
            <a:r>
              <a:rPr lang="en-US" sz="4000" dirty="0" smtClean="0"/>
              <a:t>1986 World Day of Peace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0200"/>
            <a:ext cx="7543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latin typeface="Cambria" pitchFamily="18" charset="0"/>
              </a:rPr>
              <a:t>Path from Assisi to the Portiuncula </a:t>
            </a:r>
          </a:p>
        </p:txBody>
      </p:sp>
      <p:pic>
        <p:nvPicPr>
          <p:cNvPr id="50179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990600"/>
            <a:ext cx="8183563" cy="5410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1639</TotalTime>
  <Words>131</Words>
  <Application>Microsoft Office PowerPoint</Application>
  <PresentationFormat>On-screen Show (4:3)</PresentationFormat>
  <Paragraphs>41</Paragraphs>
  <Slides>28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St. Clare of Assisi</vt:lpstr>
      <vt:lpstr>Clare’s Home Adjoined to  the Cathedral of San Rufino</vt:lpstr>
      <vt:lpstr>Roman Ruins Beneath the  Cathedral of San Rufino</vt:lpstr>
      <vt:lpstr>St. Francis Receives Clare  at the Portiuncula</vt:lpstr>
      <vt:lpstr>Clare’s Hair from Tonsure</vt:lpstr>
      <vt:lpstr>Path to Monastery of San Damiano</vt:lpstr>
      <vt:lpstr>Monastery of San Damiano</vt:lpstr>
      <vt:lpstr>Church of San Damiano</vt:lpstr>
      <vt:lpstr>Monastery Dormitory </vt:lpstr>
      <vt:lpstr>Clare and Her Sisters Mourning  St. Francis’ Death </vt:lpstr>
      <vt:lpstr>“Blessed be God for Creating Me”</vt:lpstr>
      <vt:lpstr>Basilica di Santa Chiara</vt:lpstr>
      <vt:lpstr>Original San Damiano Cross</vt:lpstr>
      <vt:lpstr>Tomb of St. Clare</vt:lpstr>
      <vt:lpstr>Pope Francis at Tomb of St. Clare</vt:lpstr>
      <vt:lpstr>St. Clare’s Remains</vt:lpstr>
      <vt:lpstr>Cross </vt:lpstr>
      <vt:lpstr>The Privilege of Poverty Original Document</vt:lpstr>
      <vt:lpstr>Love of the Poor Crucified Christ Clare Embodied the Beatitudes  “View From the Bottom”</vt:lpstr>
      <vt:lpstr>Conversion</vt:lpstr>
      <vt:lpstr>Clare’s New Way of Life</vt:lpstr>
      <vt:lpstr>Reliquary of Francis and Clare</vt:lpstr>
      <vt:lpstr>Conversion – To Be Transformed Into  The Image of the Poor Crucified Christ</vt:lpstr>
      <vt:lpstr>Charism</vt:lpstr>
      <vt:lpstr>The Porziuncola Poverty, Peace, Prayer</vt:lpstr>
      <vt:lpstr>Co-Founders of Franciscanism</vt:lpstr>
      <vt:lpstr>The Porziuncola 1986 World Day of Peace </vt:lpstr>
      <vt:lpstr>Path from Assisi to the Portiuncula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Joanne Jacovec</dc:creator>
  <cp:lastModifiedBy>Joanne Jacovec</cp:lastModifiedBy>
  <cp:revision>409</cp:revision>
  <dcterms:created xsi:type="dcterms:W3CDTF">2015-06-13T19:37:32Z</dcterms:created>
  <dcterms:modified xsi:type="dcterms:W3CDTF">2017-08-25T21:39:20Z</dcterms:modified>
</cp:coreProperties>
</file>